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78" r:id="rId3"/>
    <p:sldId id="257" r:id="rId4"/>
    <p:sldId id="266" r:id="rId5"/>
    <p:sldId id="263" r:id="rId6"/>
    <p:sldId id="258" r:id="rId7"/>
    <p:sldId id="271" r:id="rId8"/>
    <p:sldId id="261" r:id="rId9"/>
    <p:sldId id="262" r:id="rId10"/>
    <p:sldId id="269" r:id="rId11"/>
    <p:sldId id="259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84547" autoAdjust="0"/>
  </p:normalViewPr>
  <p:slideViewPr>
    <p:cSldViewPr snapToGrid="0">
      <p:cViewPr varScale="1">
        <p:scale>
          <a:sx n="70" d="100"/>
          <a:sy n="70" d="100"/>
        </p:scale>
        <p:origin x="42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Roaming\Microsoft\Excel\Book1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/>
              <a:t>Confirmation of Device Operation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Sheet1!$B$3:$C$3</c:f>
                <c:numCache>
                  <c:formatCode>General</c:formatCode>
                  <c:ptCount val="2"/>
                  <c:pt idx="0">
                    <c:v>216060</c:v>
                  </c:pt>
                  <c:pt idx="1">
                    <c:v>201170</c:v>
                  </c:pt>
                </c:numCache>
              </c:numRef>
            </c:plus>
            <c:minus>
              <c:numRef>
                <c:f>Sheet1!$B$3:$C$3</c:f>
                <c:numCache>
                  <c:formatCode>General</c:formatCode>
                  <c:ptCount val="2"/>
                  <c:pt idx="0">
                    <c:v>216060</c:v>
                  </c:pt>
                  <c:pt idx="1">
                    <c:v>201170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Sheet1!$B$1:$C$1</c:f>
              <c:strCache>
                <c:ptCount val="2"/>
                <c:pt idx="0">
                  <c:v>Air</c:v>
                </c:pt>
                <c:pt idx="1">
                  <c:v>Water</c:v>
                </c:pt>
              </c:strCache>
            </c:strRef>
          </c:cat>
          <c:val>
            <c:numRef>
              <c:f>Sheet1!$B$2:$C$2</c:f>
              <c:numCache>
                <c:formatCode>0.00E+00</c:formatCode>
                <c:ptCount val="2"/>
                <c:pt idx="0">
                  <c:v>15649000</c:v>
                </c:pt>
                <c:pt idx="1">
                  <c:v>14747000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-1525661872"/>
        <c:axId val="-1525661328"/>
      </c:barChart>
      <c:catAx>
        <c:axId val="-1525661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Test Conditions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5661328"/>
        <c:crosses val="autoZero"/>
        <c:auto val="1"/>
        <c:lblAlgn val="ctr"/>
        <c:lblOffset val="100"/>
        <c:noMultiLvlLbl val="0"/>
      </c:catAx>
      <c:valAx>
        <c:axId val="-152566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Resonance Frequency (Hz)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2566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561BA-B164-407B-951F-536448CACA8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20AEFF7-C90A-485F-A9A2-D50484850E1D}">
      <dgm:prSet phldrT="[Text]"/>
      <dgm:spPr/>
      <dgm:t>
        <a:bodyPr/>
        <a:lstStyle/>
        <a:p>
          <a:r>
            <a:rPr lang="en-US" dirty="0" smtClean="0"/>
            <a:t>Biofilm Growth</a:t>
          </a:r>
          <a:endParaRPr lang="en-US" dirty="0"/>
        </a:p>
      </dgm:t>
    </dgm:pt>
    <dgm:pt modelId="{2C59A1F8-C428-486E-B309-5BF8B73B14A4}" type="parTrans" cxnId="{C97BED2E-6A03-4D8B-8C4C-07FBD3344B89}">
      <dgm:prSet/>
      <dgm:spPr/>
      <dgm:t>
        <a:bodyPr/>
        <a:lstStyle/>
        <a:p>
          <a:endParaRPr lang="en-US"/>
        </a:p>
      </dgm:t>
    </dgm:pt>
    <dgm:pt modelId="{7FC8C2A7-A81A-4630-B6A8-6EB7FFC5D634}" type="sibTrans" cxnId="{C97BED2E-6A03-4D8B-8C4C-07FBD3344B89}">
      <dgm:prSet/>
      <dgm:spPr/>
      <dgm:t>
        <a:bodyPr/>
        <a:lstStyle/>
        <a:p>
          <a:endParaRPr lang="en-US"/>
        </a:p>
      </dgm:t>
    </dgm:pt>
    <dgm:pt modelId="{4C0CB372-E033-42A9-B8F8-D921C786F262}">
      <dgm:prSet phldrT="[Text]"/>
      <dgm:spPr/>
      <dgm:t>
        <a:bodyPr/>
        <a:lstStyle/>
        <a:p>
          <a:r>
            <a:rPr lang="en-US" dirty="0" smtClean="0"/>
            <a:t>Permittivity Constant Change</a:t>
          </a:r>
          <a:endParaRPr lang="en-US" dirty="0"/>
        </a:p>
      </dgm:t>
    </dgm:pt>
    <dgm:pt modelId="{62D8AF81-3544-4BEC-A365-866F4DADD2CB}" type="parTrans" cxnId="{2F3F0C3E-928F-428A-9109-21C1FD488281}">
      <dgm:prSet/>
      <dgm:spPr/>
      <dgm:t>
        <a:bodyPr/>
        <a:lstStyle/>
        <a:p>
          <a:endParaRPr lang="en-US"/>
        </a:p>
      </dgm:t>
    </dgm:pt>
    <dgm:pt modelId="{DCFE9168-768E-4716-9C6F-114FE930F451}" type="sibTrans" cxnId="{2F3F0C3E-928F-428A-9109-21C1FD488281}">
      <dgm:prSet/>
      <dgm:spPr/>
      <dgm:t>
        <a:bodyPr/>
        <a:lstStyle/>
        <a:p>
          <a:endParaRPr lang="en-US"/>
        </a:p>
      </dgm:t>
    </dgm:pt>
    <dgm:pt modelId="{0EA4E9F9-A86F-4E51-A458-C3FF2855CBF7}">
      <dgm:prSet phldrT="[Text]"/>
      <dgm:spPr/>
      <dgm:t>
        <a:bodyPr/>
        <a:lstStyle/>
        <a:p>
          <a:r>
            <a:rPr lang="en-US" dirty="0" smtClean="0"/>
            <a:t>Capacitance Change</a:t>
          </a:r>
          <a:endParaRPr lang="en-US" dirty="0"/>
        </a:p>
      </dgm:t>
    </dgm:pt>
    <dgm:pt modelId="{C603772C-9E72-4100-975E-8E4280CF4E99}" type="parTrans" cxnId="{88BCA96A-DBE6-40F7-B49F-57F3325F9672}">
      <dgm:prSet/>
      <dgm:spPr/>
      <dgm:t>
        <a:bodyPr/>
        <a:lstStyle/>
        <a:p>
          <a:endParaRPr lang="en-US"/>
        </a:p>
      </dgm:t>
    </dgm:pt>
    <dgm:pt modelId="{98312E9E-50D4-41BC-8C69-755BEC156104}" type="sibTrans" cxnId="{88BCA96A-DBE6-40F7-B49F-57F3325F9672}">
      <dgm:prSet/>
      <dgm:spPr/>
      <dgm:t>
        <a:bodyPr/>
        <a:lstStyle/>
        <a:p>
          <a:endParaRPr lang="en-US"/>
        </a:p>
      </dgm:t>
    </dgm:pt>
    <dgm:pt modelId="{EE2EF773-68FB-4BA3-A792-9EB807A9B3B2}">
      <dgm:prSet phldrT="[Text]"/>
      <dgm:spPr/>
      <dgm:t>
        <a:bodyPr/>
        <a:lstStyle/>
        <a:p>
          <a:r>
            <a:rPr lang="en-US" dirty="0" smtClean="0"/>
            <a:t>Resonance Freq. Change</a:t>
          </a:r>
          <a:endParaRPr lang="en-US" dirty="0"/>
        </a:p>
      </dgm:t>
    </dgm:pt>
    <dgm:pt modelId="{1BFE508C-1C67-48E1-A69A-A7AAD05FEFAA}" type="parTrans" cxnId="{CE855A96-D954-4C6C-8C1B-A92731DB28C8}">
      <dgm:prSet/>
      <dgm:spPr/>
      <dgm:t>
        <a:bodyPr/>
        <a:lstStyle/>
        <a:p>
          <a:endParaRPr lang="en-US"/>
        </a:p>
      </dgm:t>
    </dgm:pt>
    <dgm:pt modelId="{3CC90884-AE41-4B2A-96E5-102FA8926BB6}" type="sibTrans" cxnId="{CE855A96-D954-4C6C-8C1B-A92731DB28C8}">
      <dgm:prSet/>
      <dgm:spPr/>
      <dgm:t>
        <a:bodyPr/>
        <a:lstStyle/>
        <a:p>
          <a:endParaRPr lang="en-US"/>
        </a:p>
      </dgm:t>
    </dgm:pt>
    <dgm:pt modelId="{71B4841B-0CC1-4689-9E7F-ADB458E84F4E}" type="pres">
      <dgm:prSet presAssocID="{3B1561BA-B164-407B-951F-536448CACA81}" presName="Name0" presStyleCnt="0">
        <dgm:presLayoutVars>
          <dgm:dir/>
          <dgm:animLvl val="lvl"/>
          <dgm:resizeHandles val="exact"/>
        </dgm:presLayoutVars>
      </dgm:prSet>
      <dgm:spPr/>
    </dgm:pt>
    <dgm:pt modelId="{FDF51C5C-F3B8-46F0-9C33-2DF422BA6391}" type="pres">
      <dgm:prSet presAssocID="{C20AEFF7-C90A-485F-A9A2-D50484850E1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83075-B857-42D6-A90E-DD98E9AB7EAB}" type="pres">
      <dgm:prSet presAssocID="{7FC8C2A7-A81A-4630-B6A8-6EB7FFC5D634}" presName="parTxOnlySpace" presStyleCnt="0"/>
      <dgm:spPr/>
    </dgm:pt>
    <dgm:pt modelId="{EB97081E-1CC3-4D4A-A605-E4D4C7F4B7F1}" type="pres">
      <dgm:prSet presAssocID="{4C0CB372-E033-42A9-B8F8-D921C786F26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4EDE3-35A3-45F7-9424-F171556D06B9}" type="pres">
      <dgm:prSet presAssocID="{DCFE9168-768E-4716-9C6F-114FE930F451}" presName="parTxOnlySpace" presStyleCnt="0"/>
      <dgm:spPr/>
    </dgm:pt>
    <dgm:pt modelId="{417DC231-CCB8-4AB7-A2F0-B19CAC0B710C}" type="pres">
      <dgm:prSet presAssocID="{0EA4E9F9-A86F-4E51-A458-C3FF2855CBF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CAD5C-2C55-44A6-AF19-31D33AAFE1F2}" type="pres">
      <dgm:prSet presAssocID="{98312E9E-50D4-41BC-8C69-755BEC156104}" presName="parTxOnlySpace" presStyleCnt="0"/>
      <dgm:spPr/>
    </dgm:pt>
    <dgm:pt modelId="{0EF8F23D-16B6-450B-92CE-849BBA754047}" type="pres">
      <dgm:prSet presAssocID="{EE2EF773-68FB-4BA3-A792-9EB807A9B3B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FF3725-9B27-45F5-A942-A07299B13806}" type="presOf" srcId="{EE2EF773-68FB-4BA3-A792-9EB807A9B3B2}" destId="{0EF8F23D-16B6-450B-92CE-849BBA754047}" srcOrd="0" destOrd="0" presId="urn:microsoft.com/office/officeart/2005/8/layout/chevron1"/>
    <dgm:cxn modelId="{9D8A8AA6-B807-4CE7-A3F3-9E3A4C2B35EE}" type="presOf" srcId="{3B1561BA-B164-407B-951F-536448CACA81}" destId="{71B4841B-0CC1-4689-9E7F-ADB458E84F4E}" srcOrd="0" destOrd="0" presId="urn:microsoft.com/office/officeart/2005/8/layout/chevron1"/>
    <dgm:cxn modelId="{DE30B2DA-13FE-4CEB-BA85-E5CC7D4EFB3B}" type="presOf" srcId="{0EA4E9F9-A86F-4E51-A458-C3FF2855CBF7}" destId="{417DC231-CCB8-4AB7-A2F0-B19CAC0B710C}" srcOrd="0" destOrd="0" presId="urn:microsoft.com/office/officeart/2005/8/layout/chevron1"/>
    <dgm:cxn modelId="{CE855A96-D954-4C6C-8C1B-A92731DB28C8}" srcId="{3B1561BA-B164-407B-951F-536448CACA81}" destId="{EE2EF773-68FB-4BA3-A792-9EB807A9B3B2}" srcOrd="3" destOrd="0" parTransId="{1BFE508C-1C67-48E1-A69A-A7AAD05FEFAA}" sibTransId="{3CC90884-AE41-4B2A-96E5-102FA8926BB6}"/>
    <dgm:cxn modelId="{C97BED2E-6A03-4D8B-8C4C-07FBD3344B89}" srcId="{3B1561BA-B164-407B-951F-536448CACA81}" destId="{C20AEFF7-C90A-485F-A9A2-D50484850E1D}" srcOrd="0" destOrd="0" parTransId="{2C59A1F8-C428-486E-B309-5BF8B73B14A4}" sibTransId="{7FC8C2A7-A81A-4630-B6A8-6EB7FFC5D634}"/>
    <dgm:cxn modelId="{88BCA96A-DBE6-40F7-B49F-57F3325F9672}" srcId="{3B1561BA-B164-407B-951F-536448CACA81}" destId="{0EA4E9F9-A86F-4E51-A458-C3FF2855CBF7}" srcOrd="2" destOrd="0" parTransId="{C603772C-9E72-4100-975E-8E4280CF4E99}" sibTransId="{98312E9E-50D4-41BC-8C69-755BEC156104}"/>
    <dgm:cxn modelId="{B95EA71B-8C61-4C15-B397-CAC3EEA5C6FF}" type="presOf" srcId="{C20AEFF7-C90A-485F-A9A2-D50484850E1D}" destId="{FDF51C5C-F3B8-46F0-9C33-2DF422BA6391}" srcOrd="0" destOrd="0" presId="urn:microsoft.com/office/officeart/2005/8/layout/chevron1"/>
    <dgm:cxn modelId="{2F3F0C3E-928F-428A-9109-21C1FD488281}" srcId="{3B1561BA-B164-407B-951F-536448CACA81}" destId="{4C0CB372-E033-42A9-B8F8-D921C786F262}" srcOrd="1" destOrd="0" parTransId="{62D8AF81-3544-4BEC-A365-866F4DADD2CB}" sibTransId="{DCFE9168-768E-4716-9C6F-114FE930F451}"/>
    <dgm:cxn modelId="{BBFA151E-761A-4EF1-8A2E-AD945F51E58B}" type="presOf" srcId="{4C0CB372-E033-42A9-B8F8-D921C786F262}" destId="{EB97081E-1CC3-4D4A-A605-E4D4C7F4B7F1}" srcOrd="0" destOrd="0" presId="urn:microsoft.com/office/officeart/2005/8/layout/chevron1"/>
    <dgm:cxn modelId="{6C34D376-F21C-4C20-9C2D-4F68681CCC58}" type="presParOf" srcId="{71B4841B-0CC1-4689-9E7F-ADB458E84F4E}" destId="{FDF51C5C-F3B8-46F0-9C33-2DF422BA6391}" srcOrd="0" destOrd="0" presId="urn:microsoft.com/office/officeart/2005/8/layout/chevron1"/>
    <dgm:cxn modelId="{FE51F7E8-85D6-432B-8A2D-0A272BF4D4B0}" type="presParOf" srcId="{71B4841B-0CC1-4689-9E7F-ADB458E84F4E}" destId="{FFD83075-B857-42D6-A90E-DD98E9AB7EAB}" srcOrd="1" destOrd="0" presId="urn:microsoft.com/office/officeart/2005/8/layout/chevron1"/>
    <dgm:cxn modelId="{F6D1AD27-6924-4D16-AD06-C2CA226786CE}" type="presParOf" srcId="{71B4841B-0CC1-4689-9E7F-ADB458E84F4E}" destId="{EB97081E-1CC3-4D4A-A605-E4D4C7F4B7F1}" srcOrd="2" destOrd="0" presId="urn:microsoft.com/office/officeart/2005/8/layout/chevron1"/>
    <dgm:cxn modelId="{96982265-9951-4321-B029-DD8B6DE264C4}" type="presParOf" srcId="{71B4841B-0CC1-4689-9E7F-ADB458E84F4E}" destId="{F874EDE3-35A3-45F7-9424-F171556D06B9}" srcOrd="3" destOrd="0" presId="urn:microsoft.com/office/officeart/2005/8/layout/chevron1"/>
    <dgm:cxn modelId="{82C7761E-B257-45C2-A36A-8C6FB928168C}" type="presParOf" srcId="{71B4841B-0CC1-4689-9E7F-ADB458E84F4E}" destId="{417DC231-CCB8-4AB7-A2F0-B19CAC0B710C}" srcOrd="4" destOrd="0" presId="urn:microsoft.com/office/officeart/2005/8/layout/chevron1"/>
    <dgm:cxn modelId="{9764BCE6-CFD1-410A-8BD8-6C471AF7E3E2}" type="presParOf" srcId="{71B4841B-0CC1-4689-9E7F-ADB458E84F4E}" destId="{64ECAD5C-2C55-44A6-AF19-31D33AAFE1F2}" srcOrd="5" destOrd="0" presId="urn:microsoft.com/office/officeart/2005/8/layout/chevron1"/>
    <dgm:cxn modelId="{839E99DA-BDC1-42AD-A1E9-5B64DDF3BB9F}" type="presParOf" srcId="{71B4841B-0CC1-4689-9E7F-ADB458E84F4E}" destId="{0EF8F23D-16B6-450B-92CE-849BBA7540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51C5C-F3B8-46F0-9C33-2DF422BA6391}">
      <dsp:nvSpPr>
        <dsp:cNvPr id="0" name=""/>
        <dsp:cNvSpPr/>
      </dsp:nvSpPr>
      <dsp:spPr>
        <a:xfrm>
          <a:off x="4135" y="991309"/>
          <a:ext cx="2407332" cy="962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Biofilm Growth</a:t>
          </a:r>
          <a:endParaRPr lang="en-US" sz="2100" kern="1200" dirty="0"/>
        </a:p>
      </dsp:txBody>
      <dsp:txXfrm>
        <a:off x="485601" y="991309"/>
        <a:ext cx="1444400" cy="962932"/>
      </dsp:txXfrm>
    </dsp:sp>
    <dsp:sp modelId="{EB97081E-1CC3-4D4A-A605-E4D4C7F4B7F1}">
      <dsp:nvSpPr>
        <dsp:cNvPr id="0" name=""/>
        <dsp:cNvSpPr/>
      </dsp:nvSpPr>
      <dsp:spPr>
        <a:xfrm>
          <a:off x="2170734" y="991309"/>
          <a:ext cx="2407332" cy="962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Permittivity Constant Change</a:t>
          </a:r>
          <a:endParaRPr lang="en-US" sz="2100" kern="1200" dirty="0"/>
        </a:p>
      </dsp:txBody>
      <dsp:txXfrm>
        <a:off x="2652200" y="991309"/>
        <a:ext cx="1444400" cy="962932"/>
      </dsp:txXfrm>
    </dsp:sp>
    <dsp:sp modelId="{417DC231-CCB8-4AB7-A2F0-B19CAC0B710C}">
      <dsp:nvSpPr>
        <dsp:cNvPr id="0" name=""/>
        <dsp:cNvSpPr/>
      </dsp:nvSpPr>
      <dsp:spPr>
        <a:xfrm>
          <a:off x="4337333" y="991309"/>
          <a:ext cx="2407332" cy="962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Capacitance Change</a:t>
          </a:r>
          <a:endParaRPr lang="en-US" sz="2100" kern="1200" dirty="0"/>
        </a:p>
      </dsp:txBody>
      <dsp:txXfrm>
        <a:off x="4818799" y="991309"/>
        <a:ext cx="1444400" cy="962932"/>
      </dsp:txXfrm>
    </dsp:sp>
    <dsp:sp modelId="{0EF8F23D-16B6-450B-92CE-849BBA754047}">
      <dsp:nvSpPr>
        <dsp:cNvPr id="0" name=""/>
        <dsp:cNvSpPr/>
      </dsp:nvSpPr>
      <dsp:spPr>
        <a:xfrm>
          <a:off x="6503932" y="991309"/>
          <a:ext cx="2407332" cy="962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Resonance Freq. Change</a:t>
          </a:r>
          <a:endParaRPr lang="en-US" sz="2100" kern="1200" dirty="0"/>
        </a:p>
      </dsp:txBody>
      <dsp:txXfrm>
        <a:off x="6985398" y="991309"/>
        <a:ext cx="1444400" cy="962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BE7B3-FD52-401B-A511-04A9FF27E8C2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BB467-84B4-4AB2-B144-799EA9A4A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9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BB467-84B4-4AB2-B144-799EA9A4A0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9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8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A337E-5C47-4233-8BFF-EE1D7ABB6B66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D0970-9C8A-4F5D-BAC7-3B0ACB7DF48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46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23F83-1390-41FD-B4BD-26DF2F53E102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5F497-8DEA-47FA-B733-DBE6CE9F0DF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70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5619B-F2AB-48F6-8991-3AC81DBE8BEB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CB592-95CB-4B0D-A5E9-CAFDC4E3512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4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CC47-C564-4733-A79A-B8D52407AABC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D1AB7-880C-461C-8CB7-D017DC9523C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86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F647E-C3BE-41B7-B9D7-044A12DC6DA8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E88EF-D258-40F3-A6AD-CF49197B2EE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0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45DEC-1391-41E5-AF1D-994146CDDAE5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CDF24-4F57-40D8-8360-C1733BAB72B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64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9A89A-8890-4368-BC33-200803E0A22E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03835-5B6E-4253-979A-332D0588889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12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09A7-10EE-44E4-8BBE-349C7608F237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CBBEC-AAFE-45F2-8A11-D1A882915B9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5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84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E8BB7-88A5-4C9B-AC79-B108C6AF7D56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1D48E-B36C-4CF0-838A-D217961805F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18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CB46B-9C2D-4572-88E9-0F671AED8CB1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D99B3-82F4-41BF-BCA1-F4F29EDAA23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19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57547-6FEA-4A92-A451-DBAC22D67F89}" type="datetime1">
              <a:rPr lang="en-US">
                <a:solidFill>
                  <a:prstClr val="white"/>
                </a:solidFill>
              </a:rPr>
              <a:pPr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DFB97-6BB7-42BA-8A0A-FBE9A0FA854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32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6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99F28-0933-4564-A633-94F179DE8A1F}" type="datetimeFigureOut">
              <a:rPr lang="en-US" smtClean="0"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57442-4EE6-44A3-BB33-5F7FE0376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1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33867" y="6059489"/>
            <a:ext cx="12253384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607484" y="76200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A0F5B0-CABE-4C7A-A52E-975D9FBED812}" type="datetime1">
              <a:rPr lang="en-US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5/22/2014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9287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E42604-43EF-4CAB-89B5-436051617ED4}" type="slidenum">
              <a:rPr lang="en-US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3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Inductive-Capacitive (LC) Sensor for Real-time Biofilm Growth Monitoring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Ekaterina Tolstaya</a:t>
            </a:r>
          </a:p>
          <a:p>
            <a:r>
              <a:rPr lang="en-US" dirty="0" smtClean="0"/>
              <a:t>Young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Device Sensitivity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476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Average resonance frequency:</a:t>
                </a:r>
              </a:p>
              <a:p>
                <a:pPr lvl="1"/>
                <a:r>
                  <a:rPr lang="en-US" dirty="0" smtClean="0"/>
                  <a:t>Air: 15.6 MHz</a:t>
                </a:r>
              </a:p>
              <a:p>
                <a:pPr lvl="1"/>
                <a:r>
                  <a:rPr lang="en-US" dirty="0" smtClean="0"/>
                  <a:t>Water:  14.7 MHz</a:t>
                </a:r>
              </a:p>
              <a:p>
                <a:r>
                  <a:rPr lang="en-US" dirty="0" smtClean="0"/>
                  <a:t>Statistically significant difference between air and water measurements</a:t>
                </a:r>
              </a:p>
              <a:p>
                <a:r>
                  <a:rPr lang="en-US" dirty="0" smtClean="0"/>
                  <a:t>High noise because of low capacitance</a:t>
                </a:r>
              </a:p>
              <a:p>
                <a:r>
                  <a:rPr lang="en-US" dirty="0" smtClean="0"/>
                  <a:t>Sensitivity = </a:t>
                </a:r>
                <a:r>
                  <a:rPr lang="en-US" dirty="0"/>
                  <a:t>1140</a:t>
                </a:r>
                <a:r>
                  <a:rPr lang="en-US" dirty="0" smtClean="0"/>
                  <a:t> Hz/delta dielectric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dirty="0"/>
                          <m:t>Sensitivity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ε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4760" cy="4351338"/>
              </a:xfrm>
              <a:blipFill rotWithShape="0">
                <a:blip r:embed="rId2"/>
                <a:stretch>
                  <a:fillRect l="-1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Displaying water-ai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9216"/>
              </p:ext>
            </p:extLst>
          </p:nvPr>
        </p:nvGraphicFramePr>
        <p:xfrm>
          <a:off x="5791200" y="1825625"/>
          <a:ext cx="5821680" cy="423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002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Biofilm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79905"/>
            <a:ext cx="4227576" cy="4351338"/>
          </a:xfrm>
        </p:spPr>
        <p:txBody>
          <a:bodyPr/>
          <a:lstStyle/>
          <a:p>
            <a:r>
              <a:rPr lang="en-US" dirty="0" smtClean="0"/>
              <a:t>Frequency observed to increase by 0.25 MHz as biofilm grows</a:t>
            </a:r>
          </a:p>
          <a:p>
            <a:r>
              <a:rPr lang="en-US" dirty="0" smtClean="0"/>
              <a:t>Consistent with literature</a:t>
            </a:r>
          </a:p>
          <a:p>
            <a:pPr lvl="1"/>
            <a:r>
              <a:rPr lang="en-US" dirty="0" smtClean="0"/>
              <a:t>Water permittivity: ~80</a:t>
            </a:r>
          </a:p>
          <a:p>
            <a:pPr lvl="1"/>
            <a:r>
              <a:rPr lang="en-US" dirty="0" smtClean="0"/>
              <a:t>Biofilm permittivity: ~60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Filtered to reduce noise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Moving average of </a:t>
            </a:r>
            <a:r>
              <a:rPr lang="en-US" smtClean="0">
                <a:solidFill>
                  <a:prstClr val="black"/>
                </a:solidFill>
              </a:rPr>
              <a:t>400 samples</a:t>
            </a:r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7" y="1404938"/>
            <a:ext cx="6364223" cy="51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Biofilm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device</a:t>
            </a:r>
          </a:p>
          <a:p>
            <a:r>
              <a:rPr lang="en-US" dirty="0" smtClean="0"/>
              <a:t>Shorter time frame</a:t>
            </a:r>
          </a:p>
          <a:p>
            <a:r>
              <a:rPr lang="en-US" dirty="0" smtClean="0"/>
              <a:t>Same filtering method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966" y="1258558"/>
            <a:ext cx="6486906" cy="54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Experiment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Determining actual change in permittivity during biofilm growth</a:t>
            </a:r>
          </a:p>
          <a:p>
            <a:r>
              <a:rPr lang="en-US" dirty="0" smtClean="0"/>
              <a:t>Imaging biofilm on sensor after biofilm experiments</a:t>
            </a:r>
          </a:p>
          <a:p>
            <a:r>
              <a:rPr lang="en-US" dirty="0" smtClean="0"/>
              <a:t>Summarizing simulation data</a:t>
            </a:r>
          </a:p>
          <a:p>
            <a:pPr lvl="1"/>
            <a:r>
              <a:rPr lang="en-US" dirty="0" smtClean="0"/>
              <a:t>Simulating </a:t>
            </a:r>
            <a:r>
              <a:rPr lang="en-US" dirty="0"/>
              <a:t>change in capacitance over time – PSPICE, </a:t>
            </a:r>
            <a:r>
              <a:rPr lang="en-US" dirty="0" smtClean="0"/>
              <a:t>Matlab</a:t>
            </a:r>
            <a:endParaRPr lang="en-US" dirty="0" smtClean="0"/>
          </a:p>
          <a:p>
            <a:pPr lvl="0"/>
            <a:r>
              <a:rPr lang="en-US" dirty="0">
                <a:solidFill>
                  <a:prstClr val="black"/>
                </a:solidFill>
              </a:rPr>
              <a:t>Characterizing permittivity change by drying biofilm on </a:t>
            </a:r>
            <a:r>
              <a:rPr lang="en-US" dirty="0" smtClean="0">
                <a:solidFill>
                  <a:prstClr val="black"/>
                </a:solidFill>
              </a:rPr>
              <a:t>sensor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Compare permittivity for dry clean sensor and sensor covered in dry biofilm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8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Biofilm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Medical biofilms</a:t>
            </a:r>
          </a:p>
          <a:p>
            <a:pPr lvl="1"/>
            <a:r>
              <a:rPr lang="en-US" dirty="0" smtClean="0"/>
              <a:t>Cause diseases, often requiring surgery or antibiotics at does 1000 times great than for non-biofilm infections</a:t>
            </a:r>
          </a:p>
          <a:p>
            <a:pPr lvl="1"/>
            <a:r>
              <a:rPr lang="en-US" dirty="0" smtClean="0"/>
              <a:t>Biofilms forming in catheters can cause infections in patients</a:t>
            </a:r>
          </a:p>
          <a:p>
            <a:r>
              <a:rPr lang="en-US" dirty="0" smtClean="0"/>
              <a:t>Environmental biofilms require cleaning with harsh chemicals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06" y="3951514"/>
            <a:ext cx="4589188" cy="2906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45424" y="5576798"/>
            <a:ext cx="300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Biofilm formation on the solid surfaces of the catheter within the body of the patient.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Inductance - Capacitance Sensing?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Ultimate Goal – </a:t>
            </a:r>
            <a:r>
              <a:rPr lang="en-US" b="1" dirty="0" smtClean="0"/>
              <a:t>Flexible</a:t>
            </a:r>
            <a:r>
              <a:rPr lang="en-US" dirty="0" smtClean="0"/>
              <a:t> biofilm sensor inside of a catheter</a:t>
            </a:r>
          </a:p>
          <a:p>
            <a:r>
              <a:rPr lang="en-US" dirty="0" smtClean="0"/>
              <a:t>Young’s SAW sensor cannot be used on flexible substrate due to changes in piezoelectric coefficient</a:t>
            </a:r>
          </a:p>
          <a:p>
            <a:r>
              <a:rPr lang="en-US" dirty="0" smtClean="0"/>
              <a:t>Further work – </a:t>
            </a:r>
            <a:r>
              <a:rPr lang="en-US" b="1" dirty="0"/>
              <a:t>W</a:t>
            </a:r>
            <a:r>
              <a:rPr lang="en-US" b="1" dirty="0" smtClean="0"/>
              <a:t>ireless</a:t>
            </a:r>
            <a:r>
              <a:rPr lang="en-US" dirty="0" smtClean="0"/>
              <a:t> integration using inductive coupling</a:t>
            </a:r>
          </a:p>
          <a:p>
            <a:r>
              <a:rPr lang="en-US" dirty="0" smtClean="0"/>
              <a:t>Ease of fabrication</a:t>
            </a:r>
          </a:p>
          <a:p>
            <a:pPr lvl="1"/>
            <a:r>
              <a:rPr lang="en-US" dirty="0" smtClean="0"/>
              <a:t>2 steps vs. 7 steps for SAW sensor</a:t>
            </a:r>
          </a:p>
          <a:p>
            <a:pPr lvl="1"/>
            <a:r>
              <a:rPr lang="en-US" dirty="0" smtClean="0"/>
              <a:t>No piezoelectric material deposition (</a:t>
            </a:r>
            <a:r>
              <a:rPr lang="en-US" dirty="0" err="1" smtClean="0"/>
              <a:t>ZnO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888" t="25357" r="30278" b="10643"/>
          <a:stretch/>
        </p:blipFill>
        <p:spPr>
          <a:xfrm>
            <a:off x="8104171" y="3939627"/>
            <a:ext cx="2226978" cy="2237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7083" y="6244828"/>
            <a:ext cx="398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Photolithography mask for the LC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and Design of the LC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143" y="2859514"/>
            <a:ext cx="4211320" cy="4043363"/>
          </a:xfrm>
        </p:spPr>
        <p:txBody>
          <a:bodyPr>
            <a:normAutofit/>
          </a:bodyPr>
          <a:lstStyle/>
          <a:p>
            <a:r>
              <a:rPr lang="en-US" dirty="0" smtClean="0"/>
              <a:t>Considerations</a:t>
            </a:r>
          </a:p>
          <a:p>
            <a:pPr lvl="1"/>
            <a:r>
              <a:rPr lang="en-US" dirty="0" smtClean="0"/>
              <a:t>Increase sensitivity</a:t>
            </a:r>
          </a:p>
          <a:p>
            <a:pPr lvl="1"/>
            <a:r>
              <a:rPr lang="en-US" dirty="0" smtClean="0"/>
              <a:t>Keep resonance frequency within measurable range</a:t>
            </a:r>
          </a:p>
          <a:p>
            <a:pPr lvl="1"/>
            <a:r>
              <a:rPr lang="en-US" dirty="0" smtClean="0"/>
              <a:t>Ease fabrication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582615"/>
              </p:ext>
            </p:extLst>
          </p:nvPr>
        </p:nvGraphicFramePr>
        <p:xfrm>
          <a:off x="1639728" y="704088"/>
          <a:ext cx="8915400" cy="294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3583" y="5371248"/>
                <a:ext cx="2145888" cy="1051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l-GR" sz="3600" b="0" i="1" smtClean="0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m:rPr>
                              <m:nor/>
                            </m:rPr>
                            <a:rPr lang="en-US" sz="3600" baseline="-25000" dirty="0" smtClean="0"/>
                            <m:t>0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3" y="5371248"/>
                <a:ext cx="2145888" cy="10518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11686" y="5186389"/>
                <a:ext cx="2871234" cy="123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/>
                            </a:rPr>
                            <m:t>2</m:t>
                          </m:r>
                          <m:r>
                            <a:rPr lang="ko-KR" altLang="en-US" sz="3600" b="0" i="1" smtClean="0">
                              <a:latin typeface="Cambria Math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ko-KR" alt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  <m:r>
                        <a:rPr lang="en-US" altLang="ko-KR" sz="36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6" y="5186389"/>
                <a:ext cx="2871234" cy="123668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36357" y="2859514"/>
            <a:ext cx="4363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Device radius</a:t>
            </a:r>
          </a:p>
          <a:p>
            <a:pPr lvl="1"/>
            <a:r>
              <a:rPr lang="en-US" dirty="0" smtClean="0"/>
              <a:t>Electrode thickness</a:t>
            </a:r>
          </a:p>
          <a:p>
            <a:pPr lvl="1"/>
            <a:r>
              <a:rPr lang="en-US" dirty="0" smtClean="0"/>
              <a:t>Electrode gap</a:t>
            </a:r>
          </a:p>
          <a:p>
            <a:pPr lvl="1"/>
            <a:r>
              <a:rPr lang="en-US" dirty="0" smtClean="0"/>
              <a:t>Electrode width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463" y="2997017"/>
            <a:ext cx="4446415" cy="2374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5463" y="5669280"/>
            <a:ext cx="4446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capacitance of the sensor depends on the permittivity constants of the medium and SiO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Mask design</a:t>
            </a:r>
          </a:p>
          <a:p>
            <a:pPr lvl="1"/>
            <a:r>
              <a:rPr lang="en-US" dirty="0" smtClean="0"/>
              <a:t>Automated of drawing spirals in AutoCAD</a:t>
            </a:r>
          </a:p>
          <a:p>
            <a:r>
              <a:rPr lang="en-US" dirty="0" smtClean="0"/>
              <a:t>Fabrication</a:t>
            </a:r>
          </a:p>
          <a:p>
            <a:pPr lvl="1"/>
            <a:r>
              <a:rPr lang="en-US" dirty="0" smtClean="0"/>
              <a:t>Learned photolithography, lift-off, inspection of device</a:t>
            </a:r>
          </a:p>
          <a:p>
            <a:r>
              <a:rPr lang="en-US" dirty="0" smtClean="0"/>
              <a:t>Test setup</a:t>
            </a:r>
          </a:p>
          <a:p>
            <a:pPr lvl="1"/>
            <a:r>
              <a:rPr lang="en-US" dirty="0" smtClean="0"/>
              <a:t>Designed a modular system to ease cleaning and containment of bacteria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Experiments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Confirmed device operation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Conducted biofilm experiments </a:t>
            </a:r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88"/>
                    </a14:imgEffect>
                    <a14:imgEffect>
                      <a14:saturation sat="217000"/>
                    </a14:imgEffect>
                    <a14:imgEffect>
                      <a14:brightnessContrast bright="20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4696" r="28274" b="-331"/>
          <a:stretch/>
        </p:blipFill>
        <p:spPr>
          <a:xfrm rot="5400000">
            <a:off x="6347460" y="268607"/>
            <a:ext cx="2190496" cy="2693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2001" r="42389" b="13555"/>
          <a:stretch/>
        </p:blipFill>
        <p:spPr>
          <a:xfrm rot="5400000">
            <a:off x="9440863" y="261813"/>
            <a:ext cx="2190496" cy="2707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12" t="9630" r="22222" b="11408"/>
          <a:stretch/>
        </p:blipFill>
        <p:spPr>
          <a:xfrm rot="5400000">
            <a:off x="7576293" y="3666808"/>
            <a:ext cx="2698535" cy="2510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28636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Developed negative resist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8320" y="2863679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Lift-off process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1256" y="6271153"/>
            <a:ext cx="328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Assembled test setup and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Parameters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52184"/>
              </p:ext>
            </p:extLst>
          </p:nvPr>
        </p:nvGraphicFramePr>
        <p:xfrm>
          <a:off x="309217" y="1393319"/>
          <a:ext cx="11661912" cy="1669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7739"/>
                <a:gridCol w="1013314"/>
                <a:gridCol w="1210962"/>
                <a:gridCol w="1359244"/>
                <a:gridCol w="1309816"/>
                <a:gridCol w="1519881"/>
                <a:gridCol w="1816443"/>
                <a:gridCol w="1974513"/>
              </a:tblGrid>
              <a:tr h="921617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Radius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Electrode 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Electrode</a:t>
                      </a:r>
                      <a:r>
                        <a:rPr lang="en-US" baseline="0" dirty="0" smtClean="0"/>
                        <a:t> Gap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Inductance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Capacitance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Simulated Resonance</a:t>
                      </a:r>
                    </a:p>
                    <a:p>
                      <a:r>
                        <a:rPr lang="en-US" dirty="0" smtClean="0"/>
                        <a:t>Freq. in 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Resonance Freq. in Water</a:t>
                      </a:r>
                      <a:endParaRPr lang="en-US" dirty="0"/>
                    </a:p>
                  </a:txBody>
                  <a:tcPr/>
                </a:tc>
              </a:tr>
              <a:tr h="373766">
                <a:tc>
                  <a:txBody>
                    <a:bodyPr/>
                    <a:lstStyle/>
                    <a:p>
                      <a:r>
                        <a:rPr lang="en-US" dirty="0" smtClean="0"/>
                        <a:t>Small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80 um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0.43nH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1.2nF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221.56MHz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136 MHz</a:t>
                      </a:r>
                    </a:p>
                  </a:txBody>
                  <a:tcPr/>
                </a:tc>
              </a:tr>
              <a:tr h="373766">
                <a:tc>
                  <a:txBody>
                    <a:bodyPr/>
                    <a:lstStyle/>
                    <a:p>
                      <a:r>
                        <a:rPr lang="en-US" dirty="0" smtClean="0"/>
                        <a:t>Large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 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80 um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8.57nH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8.77nF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18.36MHz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14.7 MHz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70700" y="6227158"/>
            <a:ext cx="562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Photolithography masks for the large and small LC sensors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781420" y="3436328"/>
            <a:ext cx="2646441" cy="2658750"/>
            <a:chOff x="2171820" y="3436328"/>
            <a:chExt cx="2646441" cy="26587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3888" t="25357" r="30278" b="10643"/>
            <a:stretch/>
          </p:blipFill>
          <p:spPr>
            <a:xfrm>
              <a:off x="2171820" y="3436328"/>
              <a:ext cx="2646441" cy="26587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55503" y="5872480"/>
              <a:ext cx="70104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55503" y="5623142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4</a:t>
              </a:r>
              <a:r>
                <a:rPr lang="en-US" sz="1200" dirty="0" smtClean="0">
                  <a:solidFill>
                    <a:schemeClr val="bg1"/>
                  </a:solidFill>
                </a:rPr>
                <a:t>00 um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31953" y="3436328"/>
            <a:ext cx="2640509" cy="2658750"/>
            <a:chOff x="7138353" y="3436328"/>
            <a:chExt cx="2640509" cy="26587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8353" y="3436328"/>
              <a:ext cx="2640509" cy="26587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193263" y="5872480"/>
              <a:ext cx="701040" cy="7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38353" y="5582502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8</a:t>
              </a:r>
              <a:r>
                <a:rPr lang="en-US" sz="1200" dirty="0" smtClean="0">
                  <a:solidFill>
                    <a:schemeClr val="bg1"/>
                  </a:solidFill>
                </a:rPr>
                <a:t>00 um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2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Simulation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603" t="31652" r="32754" b="36140"/>
          <a:stretch/>
        </p:blipFill>
        <p:spPr bwMode="auto">
          <a:xfrm>
            <a:off x="1089545" y="1397549"/>
            <a:ext cx="5566532" cy="1812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4938" t="17236" r="27048" b="27283"/>
          <a:stretch/>
        </p:blipFill>
        <p:spPr bwMode="auto">
          <a:xfrm>
            <a:off x="924828" y="3459429"/>
            <a:ext cx="5895966" cy="270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816430" y="611379"/>
            <a:ext cx="4363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Matlab</a:t>
            </a:r>
            <a:r>
              <a:rPr lang="en-US" dirty="0" smtClean="0"/>
              <a:t> parameter simulation:</a:t>
            </a:r>
          </a:p>
          <a:p>
            <a:pPr lvl="1"/>
            <a:r>
              <a:rPr lang="en-US" dirty="0" smtClean="0"/>
              <a:t>Capacitance = 1.2 </a:t>
            </a:r>
            <a:r>
              <a:rPr lang="en-US" dirty="0" err="1" smtClean="0"/>
              <a:t>nF</a:t>
            </a:r>
            <a:r>
              <a:rPr lang="en-US" dirty="0" smtClean="0"/>
              <a:t> </a:t>
            </a:r>
          </a:p>
          <a:p>
            <a:pPr marL="742950" lvl="1" indent="-285750"/>
            <a:r>
              <a:rPr lang="en-US" dirty="0" smtClean="0"/>
              <a:t>Inductance = 0.43 </a:t>
            </a:r>
            <a:r>
              <a:rPr lang="en-US" dirty="0" err="1" smtClean="0"/>
              <a:t>nH</a:t>
            </a:r>
            <a:endParaRPr lang="en-US" dirty="0" smtClean="0"/>
          </a:p>
          <a:p>
            <a:pPr marL="742950" lvl="1" indent="-285750"/>
            <a:r>
              <a:rPr lang="en-US" dirty="0" smtClean="0"/>
              <a:t>Large load resistance due to instrument impedance</a:t>
            </a:r>
          </a:p>
          <a:p>
            <a:r>
              <a:rPr lang="en-US" dirty="0" smtClean="0"/>
              <a:t>PSPICE circuit simulation:</a:t>
            </a:r>
          </a:p>
          <a:p>
            <a:pPr lvl="1"/>
            <a:r>
              <a:rPr lang="en-US" dirty="0" smtClean="0"/>
              <a:t>Circuit will act as a band-pass filter, with a resonance frequency of 221.3 MHz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59600" y="4962717"/>
                <a:ext cx="2871234" cy="123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600" b="0" i="1" smtClean="0">
                              <a:latin typeface="Cambria Math"/>
                            </a:rPr>
                            <m:t>2</m:t>
                          </m:r>
                          <m:r>
                            <a:rPr lang="ko-KR" altLang="en-US" sz="3600" b="0" i="1" smtClean="0">
                              <a:latin typeface="Cambria Math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ko-KR" alt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  <m:r>
                        <a:rPr lang="en-US" altLang="ko-KR" sz="36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600" y="4962717"/>
                <a:ext cx="2871234" cy="1236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55320" y="6254265"/>
            <a:ext cx="534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LC Sensor simulated in PSPICE as an parallel LC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Fabrication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888" t="25357" r="30278" b="10643"/>
          <a:stretch/>
        </p:blipFill>
        <p:spPr>
          <a:xfrm>
            <a:off x="7457471" y="3032735"/>
            <a:ext cx="3001854" cy="3015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23" y="337296"/>
            <a:ext cx="2752607" cy="22020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4574" y="1606113"/>
            <a:ext cx="32004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4574" y="1453713"/>
            <a:ext cx="3200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6746" y="2732116"/>
            <a:ext cx="32004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6746" y="2579716"/>
            <a:ext cx="3200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6746" y="2415467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7746" y="2415467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8746" y="2416771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24746" y="2416771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3746" y="2419147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62746" y="2415189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6746" y="3934100"/>
            <a:ext cx="32004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6746" y="3762645"/>
            <a:ext cx="3200400" cy="1714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4168" y="3603101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4282" y="3603101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5282" y="3595685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24746" y="3596983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40282" y="3599359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59282" y="359568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29242" y="3710263"/>
            <a:ext cx="1295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53250" y="3712169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4250" y="3712172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7242" y="3712171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48242" y="3709793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630103" y="3645494"/>
            <a:ext cx="179076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853232" y="3640014"/>
            <a:ext cx="185256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1012292" y="3644300"/>
            <a:ext cx="176687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1242568" y="3648353"/>
            <a:ext cx="166201" cy="481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477703" y="3645494"/>
            <a:ext cx="179075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2530110" y="3638113"/>
            <a:ext cx="189062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2755622" y="3639777"/>
            <a:ext cx="190492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2903493" y="3632871"/>
            <a:ext cx="201927" cy="480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3127333" y="3632872"/>
            <a:ext cx="201926" cy="481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3306162" y="3639306"/>
            <a:ext cx="191447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76746" y="3555955"/>
            <a:ext cx="213355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96781" y="3547385"/>
            <a:ext cx="27193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77781" y="3544531"/>
            <a:ext cx="27193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601781" y="3544530"/>
            <a:ext cx="27193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980408" y="3543581"/>
            <a:ext cx="27193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379027" y="3543581"/>
            <a:ext cx="198120" cy="4952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00190" y="2566617"/>
            <a:ext cx="304282" cy="33099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 rot="5400000">
            <a:off x="3876405" y="3619749"/>
            <a:ext cx="330999" cy="3256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42737" y="2300484"/>
            <a:ext cx="1871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Resist</a:t>
            </a:r>
            <a:endParaRPr lang="en-US" dirty="0"/>
          </a:p>
          <a:p>
            <a:r>
              <a:rPr lang="en-US" dirty="0" smtClean="0"/>
              <a:t>[Image reversible]</a:t>
            </a:r>
          </a:p>
          <a:p>
            <a:r>
              <a:rPr lang="en-US" dirty="0" smtClean="0"/>
              <a:t>AZ5214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93435" y="3578745"/>
            <a:ext cx="2354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Cr/Au </a:t>
            </a:r>
          </a:p>
          <a:p>
            <a:r>
              <a:rPr lang="en-US" dirty="0" smtClean="0"/>
              <a:t>(15 nm/200nm)</a:t>
            </a:r>
          </a:p>
          <a:p>
            <a:r>
              <a:rPr lang="en-US" dirty="0" smtClean="0"/>
              <a:t>By E-Beam Evaporation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88018" y="1470632"/>
            <a:ext cx="304282" cy="333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281002" y="1431853"/>
            <a:ext cx="260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Silicon Oxide using PECVD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967821" y="6066074"/>
            <a:ext cx="398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Photolithography mask for the LC sensor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7958196" y="2200996"/>
            <a:ext cx="45719" cy="429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656323" y="2149094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200 um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 rot="5400000">
            <a:off x="9432941" y="5785352"/>
            <a:ext cx="45719" cy="484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168568" y="580064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  <a:r>
              <a:rPr lang="en-US" sz="1000" dirty="0" smtClean="0">
                <a:solidFill>
                  <a:schemeClr val="bg1"/>
                </a:solidFill>
              </a:rPr>
              <a:t>00 um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7821" y="2554383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Microscope photo of the coils of a fabricated sensor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64574" y="5283511"/>
            <a:ext cx="32004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4574" y="5112056"/>
            <a:ext cx="3200400" cy="1714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317070" y="5059674"/>
            <a:ext cx="1295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841078" y="5061580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222078" y="5061583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55070" y="5061582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36070" y="5059204"/>
            <a:ext cx="15240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4281002" y="5001374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Lift-off</a:t>
            </a:r>
          </a:p>
        </p:txBody>
      </p:sp>
    </p:spTree>
    <p:extLst>
      <p:ext uri="{BB962C8B-B14F-4D97-AF65-F5344CB8AC3E}">
        <p14:creationId xmlns:p14="http://schemas.microsoft.com/office/powerpoint/2010/main" val="20670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Procedure and Equipment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-918"/>
          <a:stretch/>
        </p:blipFill>
        <p:spPr>
          <a:xfrm rot="5400000">
            <a:off x="426788" y="4917837"/>
            <a:ext cx="1897344" cy="151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7" t="29467" r="22133" b="6267"/>
          <a:stretch/>
        </p:blipFill>
        <p:spPr>
          <a:xfrm rot="10800000">
            <a:off x="3209548" y="4724403"/>
            <a:ext cx="2105973" cy="189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9911" r="12600" b="20089"/>
          <a:stretch/>
        </p:blipFill>
        <p:spPr>
          <a:xfrm rot="5400000">
            <a:off x="6118432" y="5038096"/>
            <a:ext cx="1999995" cy="12015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92923" y="5351426"/>
            <a:ext cx="683393" cy="481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616259" y="5351426"/>
            <a:ext cx="683393" cy="481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83700" y="5351426"/>
            <a:ext cx="683393" cy="481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Test setup - modular, reusable and resistive to bleach clean, with a 80  mL volume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Escherichia coli W3110 in LB media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Network analyzer as frequency sweeper and spectrum analyzer to analyze frequency response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Device interface is controlled through GPIB by C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747" y="46448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45077" y="46448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5412" y="454323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62262" y="458425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615" y="4638898"/>
            <a:ext cx="2374420" cy="18770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24056" y="643708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466865" y="5391941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597</Words>
  <Application>Microsoft Office PowerPoint</Application>
  <PresentationFormat>Widescreen</PresentationFormat>
  <Paragraphs>145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Cambria Math</vt:lpstr>
      <vt:lpstr>Office Theme</vt:lpstr>
      <vt:lpstr>1_Office Theme</vt:lpstr>
      <vt:lpstr>An Inductive-Capacitive (LC) Sensor for Real-time Biofilm Growth Monitoring</vt:lpstr>
      <vt:lpstr>Biofilm Sensing</vt:lpstr>
      <vt:lpstr>Why Inductance - Capacitance Sensing?</vt:lpstr>
      <vt:lpstr>Principles and Design of the LC Sensor</vt:lpstr>
      <vt:lpstr>My Role</vt:lpstr>
      <vt:lpstr>Device Parameters</vt:lpstr>
      <vt:lpstr>Circuit Simulation</vt:lpstr>
      <vt:lpstr>Device Fabrication</vt:lpstr>
      <vt:lpstr>Test Procedure and Equipment</vt:lpstr>
      <vt:lpstr>Characterizing Device Sensitivity</vt:lpstr>
      <vt:lpstr>Sensing Biofilm Growth</vt:lpstr>
      <vt:lpstr>Additional Biofilm Experiment</vt:lpstr>
      <vt:lpstr>Future Experiment Ideas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Kate Tolstaya</dc:creator>
  <cp:lastModifiedBy>Kate Tolstaya</cp:lastModifiedBy>
  <cp:revision>90</cp:revision>
  <dcterms:created xsi:type="dcterms:W3CDTF">2014-04-01T17:52:20Z</dcterms:created>
  <dcterms:modified xsi:type="dcterms:W3CDTF">2014-05-22T18:23:33Z</dcterms:modified>
</cp:coreProperties>
</file>